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x="18288000" cy="10287000"/>
  <p:notesSz cx="6858000" cy="9144000"/>
  <p:embeddedFontLst>
    <p:embeddedFont>
      <p:font typeface="Anton" charset="1" panose="00000500000000000000"/>
      <p:regular r:id="rId15"/>
    </p:embeddedFont>
    <p:embeddedFont>
      <p:font typeface="Open Sans" charset="1" panose="00000000000000000000"/>
      <p:regular r:id="rId16"/>
    </p:embeddedFont>
    <p:embeddedFont>
      <p:font typeface="Open Sans Bold" charset="1" panose="0000000000000000000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5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6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7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8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9.jpeg" Type="http://schemas.openxmlformats.org/officeDocument/2006/relationships/image"/><Relationship Id="rId4" Target="../media/image10.jpeg" Type="http://schemas.openxmlformats.org/officeDocument/2006/relationships/image"/><Relationship Id="rId5" Target="../media/image11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12.jpeg" Type="http://schemas.openxmlformats.org/officeDocument/2006/relationships/image"/><Relationship Id="rId4" Target="../media/image13.jpeg" Type="http://schemas.openxmlformats.org/officeDocument/2006/relationships/image"/><Relationship Id="rId5" Target="../media/image14.jpeg" Type="http://schemas.openxmlformats.org/officeDocument/2006/relationships/image"/><Relationship Id="rId6" Target="../media/image15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16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17.jpeg" Type="http://schemas.openxmlformats.org/officeDocument/2006/relationships/image"/><Relationship Id="rId4" Target="../media/image18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803843" y="825412"/>
            <a:ext cx="14807373" cy="75204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160"/>
              </a:lnSpc>
              <a:spcBef>
                <a:spcPct val="0"/>
              </a:spcBef>
            </a:pPr>
            <a:r>
              <a:rPr lang="en-US" sz="21542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NAKSHATRAM ASHWINI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7942120" y="2322224"/>
            <a:ext cx="3192169" cy="4114800"/>
          </a:xfrm>
          <a:custGeom>
            <a:avLst/>
            <a:gdLst/>
            <a:ahLst/>
            <a:cxnLst/>
            <a:rect r="r" b="b" t="t" l="l"/>
            <a:pathLst>
              <a:path h="4114800" w="3192169">
                <a:moveTo>
                  <a:pt x="0" y="0"/>
                </a:moveTo>
                <a:lnTo>
                  <a:pt x="3192169" y="0"/>
                </a:lnTo>
                <a:lnTo>
                  <a:pt x="319216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-16974" y="952082"/>
            <a:ext cx="6735478" cy="7213363"/>
          </a:xfrm>
          <a:custGeom>
            <a:avLst/>
            <a:gdLst/>
            <a:ahLst/>
            <a:cxnLst/>
            <a:rect r="r" b="b" t="t" l="l"/>
            <a:pathLst>
              <a:path h="7213363" w="6735478">
                <a:moveTo>
                  <a:pt x="6735478" y="0"/>
                </a:moveTo>
                <a:lnTo>
                  <a:pt x="0" y="0"/>
                </a:lnTo>
                <a:lnTo>
                  <a:pt x="0" y="7213363"/>
                </a:lnTo>
                <a:lnTo>
                  <a:pt x="6735478" y="7213363"/>
                </a:lnTo>
                <a:lnTo>
                  <a:pt x="6735478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0">
            <a:off x="14605718" y="4981767"/>
            <a:ext cx="1941969" cy="2503256"/>
          </a:xfrm>
          <a:custGeom>
            <a:avLst/>
            <a:gdLst/>
            <a:ahLst/>
            <a:cxnLst/>
            <a:rect r="r" b="b" t="t" l="l"/>
            <a:pathLst>
              <a:path h="2503256" w="1941969">
                <a:moveTo>
                  <a:pt x="1941969" y="0"/>
                </a:moveTo>
                <a:lnTo>
                  <a:pt x="0" y="0"/>
                </a:lnTo>
                <a:lnTo>
                  <a:pt x="0" y="2503255"/>
                </a:lnTo>
                <a:lnTo>
                  <a:pt x="1941969" y="2503255"/>
                </a:lnTo>
                <a:lnTo>
                  <a:pt x="1941969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8240375" y="8165445"/>
            <a:ext cx="47625" cy="1092855"/>
            <a:chOff x="0" y="0"/>
            <a:chExt cx="12543" cy="28783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2543" cy="287830"/>
            </a:xfrm>
            <a:custGeom>
              <a:avLst/>
              <a:gdLst/>
              <a:ahLst/>
              <a:cxnLst/>
              <a:rect r="r" b="b" t="t" l="l"/>
              <a:pathLst>
                <a:path h="287830" w="12543">
                  <a:moveTo>
                    <a:pt x="0" y="0"/>
                  </a:moveTo>
                  <a:lnTo>
                    <a:pt x="12543" y="0"/>
                  </a:lnTo>
                  <a:lnTo>
                    <a:pt x="12543" y="287830"/>
                  </a:lnTo>
                  <a:lnTo>
                    <a:pt x="0" y="28783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12543" cy="3259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111" r="0" b="-9111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8240375" y="8165445"/>
            <a:ext cx="47625" cy="1092855"/>
            <a:chOff x="0" y="0"/>
            <a:chExt cx="12543" cy="28783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543" cy="287830"/>
            </a:xfrm>
            <a:custGeom>
              <a:avLst/>
              <a:gdLst/>
              <a:ahLst/>
              <a:cxnLst/>
              <a:rect r="r" b="b" t="t" l="l"/>
              <a:pathLst>
                <a:path h="287830" w="12543">
                  <a:moveTo>
                    <a:pt x="0" y="0"/>
                  </a:moveTo>
                  <a:lnTo>
                    <a:pt x="12543" y="0"/>
                  </a:lnTo>
                  <a:lnTo>
                    <a:pt x="12543" y="287830"/>
                  </a:lnTo>
                  <a:lnTo>
                    <a:pt x="0" y="28783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12543" cy="3259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0" y="1479223"/>
            <a:ext cx="9678528" cy="6205890"/>
            <a:chOff x="0" y="0"/>
            <a:chExt cx="1305382" cy="83701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305382" cy="837014"/>
            </a:xfrm>
            <a:custGeom>
              <a:avLst/>
              <a:gdLst/>
              <a:ahLst/>
              <a:cxnLst/>
              <a:rect r="r" b="b" t="t" l="l"/>
              <a:pathLst>
                <a:path h="837014" w="1305382">
                  <a:moveTo>
                    <a:pt x="0" y="0"/>
                  </a:moveTo>
                  <a:lnTo>
                    <a:pt x="1305382" y="0"/>
                  </a:lnTo>
                  <a:lnTo>
                    <a:pt x="1305382" y="837014"/>
                  </a:lnTo>
                  <a:lnTo>
                    <a:pt x="0" y="837014"/>
                  </a:lnTo>
                  <a:close/>
                </a:path>
              </a:pathLst>
            </a:custGeom>
            <a:blipFill>
              <a:blip r:embed="rId3"/>
              <a:stretch>
                <a:fillRect l="-1296" t="0" r="-1296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9936748" y="1698122"/>
            <a:ext cx="6035433" cy="1111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99"/>
              </a:lnSpc>
              <a:spcBef>
                <a:spcPct val="0"/>
              </a:spcBef>
            </a:pPr>
            <a:r>
              <a:rPr lang="en-US" sz="6499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TEAM MEMBERS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936748" y="4945380"/>
            <a:ext cx="6035433" cy="198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E23CSEU1229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936748" y="4462852"/>
            <a:ext cx="2378606" cy="297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19"/>
              </a:lnSpc>
              <a:spcBef>
                <a:spcPct val="0"/>
              </a:spcBef>
            </a:pPr>
            <a:r>
              <a:rPr lang="en-US" b="true" sz="17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Raghav Marwaha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936748" y="6231255"/>
            <a:ext cx="6035433" cy="198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E23CSEU1230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936748" y="5686425"/>
            <a:ext cx="2378606" cy="297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19"/>
              </a:lnSpc>
              <a:spcBef>
                <a:spcPct val="0"/>
              </a:spcBef>
            </a:pPr>
            <a:r>
              <a:rPr lang="en-US" b="true" sz="17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Rahul Shadija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936748" y="3725271"/>
            <a:ext cx="6035433" cy="198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E23CSEU1220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936748" y="3180990"/>
            <a:ext cx="2378606" cy="297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19"/>
              </a:lnSpc>
              <a:spcBef>
                <a:spcPct val="0"/>
              </a:spcBef>
            </a:pPr>
            <a:r>
              <a:rPr lang="en-US" b="true" sz="17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Ashwin Rajhans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111" r="0" b="-9111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8240375" y="8165445"/>
            <a:ext cx="47625" cy="1092855"/>
            <a:chOff x="0" y="0"/>
            <a:chExt cx="12543" cy="28783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543" cy="287830"/>
            </a:xfrm>
            <a:custGeom>
              <a:avLst/>
              <a:gdLst/>
              <a:ahLst/>
              <a:cxnLst/>
              <a:rect r="r" b="b" t="t" l="l"/>
              <a:pathLst>
                <a:path h="287830" w="12543">
                  <a:moveTo>
                    <a:pt x="0" y="0"/>
                  </a:moveTo>
                  <a:lnTo>
                    <a:pt x="12543" y="0"/>
                  </a:lnTo>
                  <a:lnTo>
                    <a:pt x="12543" y="287830"/>
                  </a:lnTo>
                  <a:lnTo>
                    <a:pt x="0" y="28783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12543" cy="3259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40470" y="1028700"/>
            <a:ext cx="8246169" cy="6278671"/>
            <a:chOff x="0" y="0"/>
            <a:chExt cx="2171831" cy="165364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171831" cy="1653642"/>
            </a:xfrm>
            <a:custGeom>
              <a:avLst/>
              <a:gdLst/>
              <a:ahLst/>
              <a:cxnLst/>
              <a:rect r="r" b="b" t="t" l="l"/>
              <a:pathLst>
                <a:path h="1653642" w="2171831">
                  <a:moveTo>
                    <a:pt x="0" y="0"/>
                  </a:moveTo>
                  <a:lnTo>
                    <a:pt x="2171831" y="0"/>
                  </a:lnTo>
                  <a:lnTo>
                    <a:pt x="2171831" y="1653642"/>
                  </a:lnTo>
                  <a:lnTo>
                    <a:pt x="0" y="1653642"/>
                  </a:lnTo>
                  <a:close/>
                </a:path>
              </a:pathLst>
            </a:custGeom>
            <a:solidFill>
              <a:srgbClr val="FFFFFF">
                <a:alpha val="6667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2171831" cy="16917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347870" y="1443499"/>
            <a:ext cx="7831370" cy="5449073"/>
            <a:chOff x="0" y="0"/>
            <a:chExt cx="1168151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168150" cy="812800"/>
            </a:xfrm>
            <a:custGeom>
              <a:avLst/>
              <a:gdLst/>
              <a:ahLst/>
              <a:cxnLst/>
              <a:rect r="r" b="b" t="t" l="l"/>
              <a:pathLst>
                <a:path h="812800" w="1168150">
                  <a:moveTo>
                    <a:pt x="0" y="0"/>
                  </a:moveTo>
                  <a:lnTo>
                    <a:pt x="1168150" y="0"/>
                  </a:lnTo>
                  <a:lnTo>
                    <a:pt x="1168150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3"/>
              <a:stretch>
                <a:fillRect l="-5664" t="0" r="-5664" b="0"/>
              </a:stretch>
            </a:blip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10155544" y="1600614"/>
            <a:ext cx="4111908" cy="11111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99"/>
              </a:lnSpc>
              <a:spcBef>
                <a:spcPct val="0"/>
              </a:spcBef>
            </a:pPr>
            <a:r>
              <a:rPr lang="en-US" sz="6499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OUR VISION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178337" y="3590119"/>
            <a:ext cx="6080963" cy="9664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50"/>
              </a:lnSpc>
              <a:spcBef>
                <a:spcPct val="0"/>
              </a:spcBef>
            </a:pPr>
            <a:r>
              <a:rPr lang="en-US" sz="1393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Ashwini Nakshatram is a cutting-edge AI assistant specifically designed to support space missions. Leveraging advanced Natural Language Processing (NLP), it interacts seamlessly with astronauts, offering intuitive and effective communication.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10155544" y="3618694"/>
            <a:ext cx="597723" cy="597723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545454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10284057" y="3809014"/>
            <a:ext cx="340698" cy="1980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80"/>
              </a:lnSpc>
              <a:spcBef>
                <a:spcPct val="0"/>
              </a:spcBef>
            </a:pPr>
            <a:r>
              <a:rPr lang="en-US" b="true" sz="12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01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1178337" y="5536134"/>
            <a:ext cx="6080963" cy="9664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50"/>
              </a:lnSpc>
              <a:spcBef>
                <a:spcPct val="0"/>
              </a:spcBef>
            </a:pPr>
            <a:r>
              <a:rPr lang="en-US" sz="1393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The AI ensures astronaut well-being by continuously monitoring both their physical and mental health. It serves as a reliable link between astronauts and ground control, providing updates, alerts, and essential coordination for mission success.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10155544" y="5564709"/>
            <a:ext cx="597723" cy="597723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545454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10284057" y="5755030"/>
            <a:ext cx="340698" cy="1980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80"/>
              </a:lnSpc>
              <a:spcBef>
                <a:spcPct val="0"/>
              </a:spcBef>
            </a:pPr>
            <a:r>
              <a:rPr lang="en-US" b="true" sz="12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02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111" r="0" b="-9111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8240375" y="8165445"/>
            <a:ext cx="47625" cy="1092855"/>
            <a:chOff x="0" y="0"/>
            <a:chExt cx="12543" cy="28783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543" cy="287830"/>
            </a:xfrm>
            <a:custGeom>
              <a:avLst/>
              <a:gdLst/>
              <a:ahLst/>
              <a:cxnLst/>
              <a:rect r="r" b="b" t="t" l="l"/>
              <a:pathLst>
                <a:path h="287830" w="12543">
                  <a:moveTo>
                    <a:pt x="0" y="0"/>
                  </a:moveTo>
                  <a:lnTo>
                    <a:pt x="12543" y="0"/>
                  </a:lnTo>
                  <a:lnTo>
                    <a:pt x="12543" y="287830"/>
                  </a:lnTo>
                  <a:lnTo>
                    <a:pt x="0" y="28783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12543" cy="3259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0092507" y="2004165"/>
            <a:ext cx="6278671" cy="8282835"/>
            <a:chOff x="0" y="0"/>
            <a:chExt cx="1653642" cy="218148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653642" cy="2181488"/>
            </a:xfrm>
            <a:custGeom>
              <a:avLst/>
              <a:gdLst/>
              <a:ahLst/>
              <a:cxnLst/>
              <a:rect r="r" b="b" t="t" l="l"/>
              <a:pathLst>
                <a:path h="2181488" w="1653642">
                  <a:moveTo>
                    <a:pt x="0" y="0"/>
                  </a:moveTo>
                  <a:lnTo>
                    <a:pt x="1653642" y="0"/>
                  </a:lnTo>
                  <a:lnTo>
                    <a:pt x="1653642" y="2181488"/>
                  </a:lnTo>
                  <a:lnTo>
                    <a:pt x="0" y="2181488"/>
                  </a:lnTo>
                  <a:close/>
                </a:path>
              </a:pathLst>
            </a:custGeom>
            <a:solidFill>
              <a:srgbClr val="FFFFFF">
                <a:alpha val="6667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653642" cy="22195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0507306" y="2418964"/>
            <a:ext cx="5449073" cy="7868036"/>
            <a:chOff x="0" y="0"/>
            <a:chExt cx="812800" cy="117362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1173620"/>
            </a:xfrm>
            <a:custGeom>
              <a:avLst/>
              <a:gdLst/>
              <a:ahLst/>
              <a:cxnLst/>
              <a:rect r="r" b="b" t="t" l="l"/>
              <a:pathLst>
                <a:path h="117362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1173620"/>
                  </a:lnTo>
                  <a:lnTo>
                    <a:pt x="0" y="1173620"/>
                  </a:lnTo>
                  <a:close/>
                </a:path>
              </a:pathLst>
            </a:custGeom>
            <a:blipFill>
              <a:blip r:embed="rId3"/>
              <a:stretch>
                <a:fillRect l="0" t="-1941" r="0" b="-1941"/>
              </a:stretch>
            </a:blip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2234037" y="1424079"/>
            <a:ext cx="6035433" cy="2263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99"/>
              </a:lnSpc>
              <a:spcBef>
                <a:spcPct val="0"/>
              </a:spcBef>
            </a:pPr>
            <a:r>
              <a:rPr lang="en-US" sz="6499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TECHNICAL APPROACH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256830" y="5446090"/>
            <a:ext cx="5237256" cy="1245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59082" indent="-129541" lvl="1">
              <a:lnSpc>
                <a:spcPts val="1680"/>
              </a:lnSpc>
              <a:buFont typeface="Arial"/>
              <a:buChar char="•"/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The front-end interface is crafted using HTML, CSS, and JavaScript to provide astronauts with an intuitive and responsive user experience.</a:t>
            </a:r>
          </a:p>
          <a:p>
            <a:pPr algn="l" marL="259082" indent="-129541" lvl="1">
              <a:lnSpc>
                <a:spcPts val="1680"/>
              </a:lnSpc>
              <a:buFont typeface="Arial"/>
              <a:buChar char="•"/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Dynamic elements ensure real-time updates and smooth communication between Ashwini and its users in challenging space environments.</a:t>
            </a:r>
          </a:p>
          <a:p>
            <a:pPr algn="l">
              <a:lnSpc>
                <a:spcPts val="1680"/>
              </a:lnSpc>
              <a:spcBef>
                <a:spcPct val="0"/>
              </a:spcBef>
            </a:pPr>
          </a:p>
        </p:txBody>
      </p:sp>
      <p:grpSp>
        <p:nvGrpSpPr>
          <p:cNvPr name="Group 13" id="13"/>
          <p:cNvGrpSpPr/>
          <p:nvPr/>
        </p:nvGrpSpPr>
        <p:grpSpPr>
          <a:xfrm rot="0">
            <a:off x="2234037" y="5465140"/>
            <a:ext cx="597723" cy="597723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545454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2362550" y="5655460"/>
            <a:ext cx="340698" cy="1980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80"/>
              </a:lnSpc>
              <a:spcBef>
                <a:spcPct val="0"/>
              </a:spcBef>
            </a:pPr>
            <a:r>
              <a:rPr lang="en-US" b="true" sz="12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01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3256830" y="7175930"/>
            <a:ext cx="5237256" cy="1036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59082" indent="-129541" lvl="1">
              <a:lnSpc>
                <a:spcPts val="1680"/>
              </a:lnSpc>
              <a:buFont typeface="Arial"/>
              <a:buChar char="•"/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Ashwini integrates NLP modules with mission systems, ensuring efficient data processing and prediction.</a:t>
            </a:r>
          </a:p>
          <a:p>
            <a:pPr algn="l" marL="259082" indent="-129541" lvl="1">
              <a:lnSpc>
                <a:spcPts val="1680"/>
              </a:lnSpc>
              <a:buFont typeface="Arial"/>
              <a:buChar char="•"/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The system is optimized for resource-constrained environments, ensuring high performance and reliability during space missions.</a:t>
            </a:r>
          </a:p>
          <a:p>
            <a:pPr algn="l">
              <a:lnSpc>
                <a:spcPts val="1680"/>
              </a:lnSpc>
              <a:spcBef>
                <a:spcPct val="0"/>
              </a:spcBef>
            </a:pPr>
          </a:p>
        </p:txBody>
      </p:sp>
      <p:grpSp>
        <p:nvGrpSpPr>
          <p:cNvPr name="Group 18" id="18"/>
          <p:cNvGrpSpPr/>
          <p:nvPr/>
        </p:nvGrpSpPr>
        <p:grpSpPr>
          <a:xfrm rot="0">
            <a:off x="2234037" y="7194980"/>
            <a:ext cx="597723" cy="597723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545454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2362550" y="7385301"/>
            <a:ext cx="340698" cy="1980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80"/>
              </a:lnSpc>
              <a:spcBef>
                <a:spcPct val="0"/>
              </a:spcBef>
            </a:pPr>
            <a:r>
              <a:rPr lang="en-US" b="true" sz="12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02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2234037" y="3668804"/>
            <a:ext cx="6260049" cy="1036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59082" indent="-129541" lvl="1">
              <a:lnSpc>
                <a:spcPts val="1680"/>
              </a:lnSpc>
              <a:buFont typeface="Arial"/>
              <a:buChar char="•"/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Ashwini's foundation is built using Python, leveraging its robust libraries for Machine Learning and Natural Language Processing (NLP).</a:t>
            </a:r>
          </a:p>
          <a:p>
            <a:pPr algn="l" marL="259082" indent="-129541" lvl="1">
              <a:lnSpc>
                <a:spcPts val="1680"/>
              </a:lnSpc>
              <a:buFont typeface="Arial"/>
              <a:buChar char="•"/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Techniques such as regex-based text parsing enable precise understanding and extraction of astronaut commands and inputs for seamless interaction.</a:t>
            </a:r>
          </a:p>
          <a:p>
            <a:pPr algn="l">
              <a:lnSpc>
                <a:spcPts val="168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111" r="0" b="-9111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8240375" y="8165445"/>
            <a:ext cx="47625" cy="1092855"/>
            <a:chOff x="0" y="0"/>
            <a:chExt cx="12543" cy="28783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543" cy="287830"/>
            </a:xfrm>
            <a:custGeom>
              <a:avLst/>
              <a:gdLst/>
              <a:ahLst/>
              <a:cxnLst/>
              <a:rect r="r" b="b" t="t" l="l"/>
              <a:pathLst>
                <a:path h="287830" w="12543">
                  <a:moveTo>
                    <a:pt x="0" y="0"/>
                  </a:moveTo>
                  <a:lnTo>
                    <a:pt x="12543" y="0"/>
                  </a:lnTo>
                  <a:lnTo>
                    <a:pt x="12543" y="287830"/>
                  </a:lnTo>
                  <a:lnTo>
                    <a:pt x="0" y="28783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12543" cy="3259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2589160" y="2004165"/>
            <a:ext cx="3827064" cy="6278671"/>
            <a:chOff x="0" y="0"/>
            <a:chExt cx="1007951" cy="165364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007951" cy="1653642"/>
            </a:xfrm>
            <a:custGeom>
              <a:avLst/>
              <a:gdLst/>
              <a:ahLst/>
              <a:cxnLst/>
              <a:rect r="r" b="b" t="t" l="l"/>
              <a:pathLst>
                <a:path h="1653642" w="1007951">
                  <a:moveTo>
                    <a:pt x="0" y="0"/>
                  </a:moveTo>
                  <a:lnTo>
                    <a:pt x="1007951" y="0"/>
                  </a:lnTo>
                  <a:lnTo>
                    <a:pt x="1007951" y="1653642"/>
                  </a:lnTo>
                  <a:lnTo>
                    <a:pt x="0" y="1653642"/>
                  </a:lnTo>
                  <a:close/>
                </a:path>
              </a:pathLst>
            </a:custGeom>
            <a:solidFill>
              <a:srgbClr val="FFFFFF">
                <a:alpha val="6667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007951" cy="16917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2999000" y="2418964"/>
            <a:ext cx="3007385" cy="5449073"/>
            <a:chOff x="0" y="0"/>
            <a:chExt cx="44859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48590" cy="812800"/>
            </a:xfrm>
            <a:custGeom>
              <a:avLst/>
              <a:gdLst/>
              <a:ahLst/>
              <a:cxnLst/>
              <a:rect r="r" b="b" t="t" l="l"/>
              <a:pathLst>
                <a:path h="812800" w="448590">
                  <a:moveTo>
                    <a:pt x="0" y="0"/>
                  </a:moveTo>
                  <a:lnTo>
                    <a:pt x="448590" y="0"/>
                  </a:lnTo>
                  <a:lnTo>
                    <a:pt x="448590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3"/>
              <a:stretch>
                <a:fillRect l="-22475" t="0" r="-22475" b="0"/>
              </a:stretch>
            </a:blip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2006627" y="1999924"/>
            <a:ext cx="5040963" cy="1111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99"/>
              </a:lnSpc>
              <a:spcBef>
                <a:spcPct val="0"/>
              </a:spcBef>
            </a:pPr>
            <a:r>
              <a:rPr lang="en-US" sz="6499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FEASIBILITY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029420" y="4109979"/>
            <a:ext cx="3148131" cy="1036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Leveraging advanced NLP and machine learning for real-time communication and system management is technically feasible with existing technology.</a:t>
            </a:r>
          </a:p>
          <a:p>
            <a:pPr algn="l">
              <a:lnSpc>
                <a:spcPts val="1680"/>
              </a:lnSpc>
              <a:spcBef>
                <a:spcPct val="0"/>
              </a:spcBef>
            </a:pPr>
          </a:p>
        </p:txBody>
      </p:sp>
      <p:grpSp>
        <p:nvGrpSpPr>
          <p:cNvPr name="Group 13" id="13"/>
          <p:cNvGrpSpPr/>
          <p:nvPr/>
        </p:nvGrpSpPr>
        <p:grpSpPr>
          <a:xfrm rot="0">
            <a:off x="2006627" y="4129029"/>
            <a:ext cx="597723" cy="597723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545454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2135139" y="4319350"/>
            <a:ext cx="340698" cy="1980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80"/>
              </a:lnSpc>
              <a:spcBef>
                <a:spcPct val="0"/>
              </a:spcBef>
            </a:pPr>
            <a:r>
              <a:rPr lang="en-US" b="true" sz="12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01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8070383" y="4109979"/>
            <a:ext cx="3148131" cy="826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Integrating Ashwini into spacecraft systems is achievable with current hardware and software interfaces.</a:t>
            </a:r>
          </a:p>
          <a:p>
            <a:pPr algn="l">
              <a:lnSpc>
                <a:spcPts val="1680"/>
              </a:lnSpc>
              <a:spcBef>
                <a:spcPct val="0"/>
              </a:spcBef>
            </a:pPr>
          </a:p>
        </p:txBody>
      </p:sp>
      <p:grpSp>
        <p:nvGrpSpPr>
          <p:cNvPr name="Group 18" id="18"/>
          <p:cNvGrpSpPr/>
          <p:nvPr/>
        </p:nvGrpSpPr>
        <p:grpSpPr>
          <a:xfrm rot="0">
            <a:off x="7047590" y="4129029"/>
            <a:ext cx="597723" cy="597723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545454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7176102" y="4319350"/>
            <a:ext cx="340698" cy="1980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80"/>
              </a:lnSpc>
              <a:spcBef>
                <a:spcPct val="0"/>
              </a:spcBef>
            </a:pPr>
            <a:r>
              <a:rPr lang="en-US" b="true" sz="12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02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3029420" y="6632673"/>
            <a:ext cx="3148131" cy="826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Requires investment in development and testing but within the scope of space mission budgets.</a:t>
            </a:r>
          </a:p>
          <a:p>
            <a:pPr algn="l">
              <a:lnSpc>
                <a:spcPts val="1680"/>
              </a:lnSpc>
              <a:spcBef>
                <a:spcPct val="0"/>
              </a:spcBef>
            </a:pPr>
          </a:p>
        </p:txBody>
      </p:sp>
      <p:grpSp>
        <p:nvGrpSpPr>
          <p:cNvPr name="Group 23" id="23"/>
          <p:cNvGrpSpPr/>
          <p:nvPr/>
        </p:nvGrpSpPr>
        <p:grpSpPr>
          <a:xfrm rot="0">
            <a:off x="2006627" y="6651723"/>
            <a:ext cx="597723" cy="597723"/>
            <a:chOff x="0" y="0"/>
            <a:chExt cx="812800" cy="8128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545454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6" id="26"/>
          <p:cNvSpPr txBox="true"/>
          <p:nvPr/>
        </p:nvSpPr>
        <p:spPr>
          <a:xfrm rot="0">
            <a:off x="2135139" y="6842044"/>
            <a:ext cx="340698" cy="1980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80"/>
              </a:lnSpc>
              <a:spcBef>
                <a:spcPct val="0"/>
              </a:spcBef>
            </a:pPr>
            <a:r>
              <a:rPr lang="en-US" b="true" sz="12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03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111" r="0" b="-9111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8240375" y="8165445"/>
            <a:ext cx="47625" cy="1092855"/>
            <a:chOff x="0" y="0"/>
            <a:chExt cx="12543" cy="28783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543" cy="287830"/>
            </a:xfrm>
            <a:custGeom>
              <a:avLst/>
              <a:gdLst/>
              <a:ahLst/>
              <a:cxnLst/>
              <a:rect r="r" b="b" t="t" l="l"/>
              <a:pathLst>
                <a:path h="287830" w="12543">
                  <a:moveTo>
                    <a:pt x="0" y="0"/>
                  </a:moveTo>
                  <a:lnTo>
                    <a:pt x="12543" y="0"/>
                  </a:lnTo>
                  <a:lnTo>
                    <a:pt x="12543" y="287830"/>
                  </a:lnTo>
                  <a:lnTo>
                    <a:pt x="0" y="28783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12543" cy="3259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028700" y="5143500"/>
            <a:ext cx="16230600" cy="5143500"/>
            <a:chOff x="0" y="0"/>
            <a:chExt cx="4274726" cy="135466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274726" cy="1354667"/>
            </a:xfrm>
            <a:custGeom>
              <a:avLst/>
              <a:gdLst/>
              <a:ahLst/>
              <a:cxnLst/>
              <a:rect r="r" b="b" t="t" l="l"/>
              <a:pathLst>
                <a:path h="1354667" w="4274726">
                  <a:moveTo>
                    <a:pt x="0" y="0"/>
                  </a:moveTo>
                  <a:lnTo>
                    <a:pt x="4274726" y="0"/>
                  </a:lnTo>
                  <a:lnTo>
                    <a:pt x="4274726" y="1354667"/>
                  </a:lnTo>
                  <a:lnTo>
                    <a:pt x="0" y="1354667"/>
                  </a:lnTo>
                  <a:close/>
                </a:path>
              </a:pathLst>
            </a:custGeom>
            <a:solidFill>
              <a:srgbClr val="FFFFFF">
                <a:alpha val="6667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4274726" cy="13927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507838" y="5647300"/>
            <a:ext cx="4941146" cy="4639700"/>
            <a:chOff x="0" y="0"/>
            <a:chExt cx="812800" cy="76321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763213"/>
            </a:xfrm>
            <a:custGeom>
              <a:avLst/>
              <a:gdLst/>
              <a:ahLst/>
              <a:cxnLst/>
              <a:rect r="r" b="b" t="t" l="l"/>
              <a:pathLst>
                <a:path h="763213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763213"/>
                  </a:lnTo>
                  <a:lnTo>
                    <a:pt x="0" y="763213"/>
                  </a:lnTo>
                  <a:close/>
                </a:path>
              </a:pathLst>
            </a:custGeom>
            <a:blipFill>
              <a:blip r:embed="rId3"/>
              <a:stretch>
                <a:fillRect l="-30255" t="0" r="-30255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6673427" y="5647300"/>
            <a:ext cx="4941146" cy="4639700"/>
            <a:chOff x="0" y="0"/>
            <a:chExt cx="812800" cy="76321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763213"/>
            </a:xfrm>
            <a:custGeom>
              <a:avLst/>
              <a:gdLst/>
              <a:ahLst/>
              <a:cxnLst/>
              <a:rect r="r" b="b" t="t" l="l"/>
              <a:pathLst>
                <a:path h="763213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763213"/>
                  </a:lnTo>
                  <a:lnTo>
                    <a:pt x="0" y="763213"/>
                  </a:lnTo>
                  <a:close/>
                </a:path>
              </a:pathLst>
            </a:custGeom>
            <a:blipFill>
              <a:blip r:embed="rId4"/>
              <a:stretch>
                <a:fillRect l="-30255" t="0" r="-30255" b="0"/>
              </a:stretch>
            </a:blip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11839016" y="5647300"/>
            <a:ext cx="4941146" cy="4639700"/>
            <a:chOff x="0" y="0"/>
            <a:chExt cx="812800" cy="763213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763213"/>
            </a:xfrm>
            <a:custGeom>
              <a:avLst/>
              <a:gdLst/>
              <a:ahLst/>
              <a:cxnLst/>
              <a:rect r="r" b="b" t="t" l="l"/>
              <a:pathLst>
                <a:path h="763213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763213"/>
                  </a:lnTo>
                  <a:lnTo>
                    <a:pt x="0" y="763213"/>
                  </a:lnTo>
                  <a:close/>
                </a:path>
              </a:pathLst>
            </a:custGeom>
            <a:blipFill>
              <a:blip r:embed="rId5"/>
              <a:stretch>
                <a:fillRect l="-33466" t="0" r="-33466" b="0"/>
              </a:stretch>
            </a:blip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4828873" y="904875"/>
            <a:ext cx="8298949" cy="1111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99"/>
              </a:lnSpc>
              <a:spcBef>
                <a:spcPct val="0"/>
              </a:spcBef>
            </a:pPr>
            <a:r>
              <a:rPr lang="en-US" sz="6499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POTENTIAL CHALLENGES 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051493" y="2929437"/>
            <a:ext cx="3970363" cy="6172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Ensuring secure communication between the AI system and ground control, to overcome this we will implement robust encryption and cybersecurity measures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1028700" y="2948487"/>
            <a:ext cx="597723" cy="597723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545454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1157213" y="3138808"/>
            <a:ext cx="340698" cy="1980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80"/>
              </a:lnSpc>
              <a:spcBef>
                <a:spcPct val="0"/>
              </a:spcBef>
            </a:pPr>
            <a:r>
              <a:rPr lang="en-US" b="true" sz="12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01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7696220" y="2929437"/>
            <a:ext cx="3970363" cy="826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Maintaining high reliability and robustness in a space environment with limited maintenance opportunities and to ensure this we will conduct extensive testing and simulations to ensure reliability and handle edge cases</a:t>
            </a:r>
          </a:p>
        </p:txBody>
      </p:sp>
      <p:grpSp>
        <p:nvGrpSpPr>
          <p:cNvPr name="Group 22" id="22"/>
          <p:cNvGrpSpPr/>
          <p:nvPr/>
        </p:nvGrpSpPr>
        <p:grpSpPr>
          <a:xfrm rot="0">
            <a:off x="6673427" y="2948487"/>
            <a:ext cx="597723" cy="597723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545454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5" id="25"/>
          <p:cNvSpPr txBox="true"/>
          <p:nvPr/>
        </p:nvSpPr>
        <p:spPr>
          <a:xfrm rot="0">
            <a:off x="6801940" y="3138808"/>
            <a:ext cx="340698" cy="1980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80"/>
              </a:lnSpc>
              <a:spcBef>
                <a:spcPct val="0"/>
              </a:spcBef>
            </a:pPr>
            <a:r>
              <a:rPr lang="en-US" b="true" sz="12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02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3340947" y="2929437"/>
            <a:ext cx="3970363" cy="826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Astronauts may resist adopting a new system or find it difficult to interact with, so we can provide thorough training and user support to ensure smooth integration and operation</a:t>
            </a:r>
          </a:p>
        </p:txBody>
      </p:sp>
      <p:grpSp>
        <p:nvGrpSpPr>
          <p:cNvPr name="Group 27" id="27"/>
          <p:cNvGrpSpPr/>
          <p:nvPr/>
        </p:nvGrpSpPr>
        <p:grpSpPr>
          <a:xfrm rot="0">
            <a:off x="12318154" y="2948487"/>
            <a:ext cx="597723" cy="597723"/>
            <a:chOff x="0" y="0"/>
            <a:chExt cx="812800" cy="8128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545454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30" id="30"/>
          <p:cNvSpPr txBox="true"/>
          <p:nvPr/>
        </p:nvSpPr>
        <p:spPr>
          <a:xfrm rot="0">
            <a:off x="12446667" y="3138808"/>
            <a:ext cx="340698" cy="1980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80"/>
              </a:lnSpc>
              <a:spcBef>
                <a:spcPct val="0"/>
              </a:spcBef>
            </a:pPr>
            <a:r>
              <a:rPr lang="en-US" b="true" sz="12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03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111" r="0" b="-9111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8256940" y="8165445"/>
            <a:ext cx="47625" cy="1092855"/>
            <a:chOff x="0" y="0"/>
            <a:chExt cx="12543" cy="28783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543" cy="287830"/>
            </a:xfrm>
            <a:custGeom>
              <a:avLst/>
              <a:gdLst/>
              <a:ahLst/>
              <a:cxnLst/>
              <a:rect r="r" b="b" t="t" l="l"/>
              <a:pathLst>
                <a:path h="287830" w="12543">
                  <a:moveTo>
                    <a:pt x="0" y="0"/>
                  </a:moveTo>
                  <a:lnTo>
                    <a:pt x="12543" y="0"/>
                  </a:lnTo>
                  <a:lnTo>
                    <a:pt x="12543" y="287830"/>
                  </a:lnTo>
                  <a:lnTo>
                    <a:pt x="0" y="28783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12543" cy="3259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868107" y="1573469"/>
            <a:ext cx="6278671" cy="6278671"/>
            <a:chOff x="0" y="0"/>
            <a:chExt cx="1653642" cy="165364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653642" cy="1653642"/>
            </a:xfrm>
            <a:custGeom>
              <a:avLst/>
              <a:gdLst/>
              <a:ahLst/>
              <a:cxnLst/>
              <a:rect r="r" b="b" t="t" l="l"/>
              <a:pathLst>
                <a:path h="1653642" w="1653642">
                  <a:moveTo>
                    <a:pt x="0" y="0"/>
                  </a:moveTo>
                  <a:lnTo>
                    <a:pt x="1653642" y="0"/>
                  </a:lnTo>
                  <a:lnTo>
                    <a:pt x="1653642" y="1653642"/>
                  </a:lnTo>
                  <a:lnTo>
                    <a:pt x="0" y="1653642"/>
                  </a:lnTo>
                  <a:close/>
                </a:path>
              </a:pathLst>
            </a:custGeom>
            <a:solidFill>
              <a:srgbClr val="FFFFFF">
                <a:alpha val="6667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653642" cy="16917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2282906" y="1988268"/>
            <a:ext cx="5449073" cy="5449073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3"/>
              <a:stretch>
                <a:fillRect l="-26775" t="0" r="-26775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8456324" y="1573469"/>
            <a:ext cx="3139335" cy="3139335"/>
            <a:chOff x="0" y="0"/>
            <a:chExt cx="1653642" cy="165364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653642" cy="1653642"/>
            </a:xfrm>
            <a:custGeom>
              <a:avLst/>
              <a:gdLst/>
              <a:ahLst/>
              <a:cxnLst/>
              <a:rect r="r" b="b" t="t" l="l"/>
              <a:pathLst>
                <a:path h="1653642" w="1653642">
                  <a:moveTo>
                    <a:pt x="0" y="0"/>
                  </a:moveTo>
                  <a:lnTo>
                    <a:pt x="1653642" y="0"/>
                  </a:lnTo>
                  <a:lnTo>
                    <a:pt x="1653642" y="1653642"/>
                  </a:lnTo>
                  <a:lnTo>
                    <a:pt x="0" y="1653642"/>
                  </a:lnTo>
                  <a:close/>
                </a:path>
              </a:pathLst>
            </a:custGeom>
            <a:solidFill>
              <a:srgbClr val="FFFFFF">
                <a:alpha val="6667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1653642" cy="16917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8663724" y="1780868"/>
            <a:ext cx="2724536" cy="2724536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4"/>
              <a:stretch>
                <a:fillRect l="-38888" t="0" r="-38888" b="0"/>
              </a:stretch>
            </a:blip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11900460" y="1573469"/>
            <a:ext cx="3139335" cy="3139335"/>
            <a:chOff x="0" y="0"/>
            <a:chExt cx="1653642" cy="1653642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653642" cy="1653642"/>
            </a:xfrm>
            <a:custGeom>
              <a:avLst/>
              <a:gdLst/>
              <a:ahLst/>
              <a:cxnLst/>
              <a:rect r="r" b="b" t="t" l="l"/>
              <a:pathLst>
                <a:path h="1653642" w="1653642">
                  <a:moveTo>
                    <a:pt x="0" y="0"/>
                  </a:moveTo>
                  <a:lnTo>
                    <a:pt x="1653642" y="0"/>
                  </a:lnTo>
                  <a:lnTo>
                    <a:pt x="1653642" y="1653642"/>
                  </a:lnTo>
                  <a:lnTo>
                    <a:pt x="0" y="1653642"/>
                  </a:lnTo>
                  <a:close/>
                </a:path>
              </a:pathLst>
            </a:custGeom>
            <a:solidFill>
              <a:srgbClr val="FFFFFF">
                <a:alpha val="6667"/>
              </a:srgbClr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1653642" cy="16917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2107859" y="1780868"/>
            <a:ext cx="2724536" cy="2724536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5"/>
              <a:stretch>
                <a:fillRect l="0" t="-31466" r="0" b="-31466"/>
              </a:stretch>
            </a:blipFill>
          </p:spPr>
        </p:sp>
      </p:grpSp>
      <p:grpSp>
        <p:nvGrpSpPr>
          <p:cNvPr name="Group 21" id="21"/>
          <p:cNvGrpSpPr/>
          <p:nvPr/>
        </p:nvGrpSpPr>
        <p:grpSpPr>
          <a:xfrm rot="0">
            <a:off x="15344595" y="1573469"/>
            <a:ext cx="3139335" cy="3139335"/>
            <a:chOff x="0" y="0"/>
            <a:chExt cx="1653642" cy="1653642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653642" cy="1653642"/>
            </a:xfrm>
            <a:custGeom>
              <a:avLst/>
              <a:gdLst/>
              <a:ahLst/>
              <a:cxnLst/>
              <a:rect r="r" b="b" t="t" l="l"/>
              <a:pathLst>
                <a:path h="1653642" w="1653642">
                  <a:moveTo>
                    <a:pt x="0" y="0"/>
                  </a:moveTo>
                  <a:lnTo>
                    <a:pt x="1653642" y="0"/>
                  </a:lnTo>
                  <a:lnTo>
                    <a:pt x="1653642" y="1653642"/>
                  </a:lnTo>
                  <a:lnTo>
                    <a:pt x="0" y="1653642"/>
                  </a:lnTo>
                  <a:close/>
                </a:path>
              </a:pathLst>
            </a:custGeom>
            <a:solidFill>
              <a:srgbClr val="FFFFFF">
                <a:alpha val="6667"/>
              </a:srgbClr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38100"/>
              <a:ext cx="1653642" cy="16917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15551995" y="1780868"/>
            <a:ext cx="2724536" cy="2724536"/>
            <a:chOff x="0" y="0"/>
            <a:chExt cx="812800" cy="8128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6"/>
              <a:stretch>
                <a:fillRect l="-1347" t="0" r="-1347" b="0"/>
              </a:stretch>
            </a:blipFill>
          </p:spPr>
        </p:sp>
      </p:grpSp>
      <p:sp>
        <p:nvSpPr>
          <p:cNvPr name="TextBox 26" id="26"/>
          <p:cNvSpPr txBox="true"/>
          <p:nvPr/>
        </p:nvSpPr>
        <p:spPr>
          <a:xfrm rot="0">
            <a:off x="9174251" y="4693339"/>
            <a:ext cx="5452417" cy="2263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99"/>
              </a:lnSpc>
              <a:spcBef>
                <a:spcPct val="0"/>
              </a:spcBef>
            </a:pPr>
            <a:r>
              <a:rPr lang="en-US" sz="6499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IMPACT AND BENEFITS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9189478" y="7042423"/>
            <a:ext cx="7264285" cy="1455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Ashwini is an advanced AI system, that significantly enhances astronaut safety and operational efficiency by providing real-time assistance and seamless communication with mission control. This intelligent technology boosts mission success and optimizes resource utilization and life support systems, contributing to more sustainable space missions. By setting a new standard for spacecraft design, Nakshatram influences both the operational and environmental aspects of space exploration, delivering substantial benefits to astronauts and mission control through its innovative approach</a:t>
            </a:r>
          </a:p>
          <a:p>
            <a:pPr algn="l">
              <a:lnSpc>
                <a:spcPts val="168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111" r="0" b="-9111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8246169" cy="10287000"/>
            <a:chOff x="0" y="0"/>
            <a:chExt cx="2171831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171831" cy="2709333"/>
            </a:xfrm>
            <a:custGeom>
              <a:avLst/>
              <a:gdLst/>
              <a:ahLst/>
              <a:cxnLst/>
              <a:rect r="r" b="b" t="t" l="l"/>
              <a:pathLst>
                <a:path h="2709333" w="2171831">
                  <a:moveTo>
                    <a:pt x="0" y="0"/>
                  </a:moveTo>
                  <a:lnTo>
                    <a:pt x="2171831" y="0"/>
                  </a:lnTo>
                  <a:lnTo>
                    <a:pt x="217183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>
                <a:alpha val="6667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171831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0" y="0"/>
            <a:ext cx="7831370" cy="10287000"/>
            <a:chOff x="0" y="0"/>
            <a:chExt cx="1168151" cy="153444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168150" cy="1534440"/>
            </a:xfrm>
            <a:custGeom>
              <a:avLst/>
              <a:gdLst/>
              <a:ahLst/>
              <a:cxnLst/>
              <a:rect r="r" b="b" t="t" l="l"/>
              <a:pathLst>
                <a:path h="1534440" w="1168150">
                  <a:moveTo>
                    <a:pt x="0" y="0"/>
                  </a:moveTo>
                  <a:lnTo>
                    <a:pt x="1168150" y="0"/>
                  </a:lnTo>
                  <a:lnTo>
                    <a:pt x="1168150" y="1534440"/>
                  </a:lnTo>
                  <a:lnTo>
                    <a:pt x="0" y="1534440"/>
                  </a:lnTo>
                  <a:close/>
                </a:path>
              </a:pathLst>
            </a:custGeom>
            <a:blipFill>
              <a:blip r:embed="rId3"/>
              <a:stretch>
                <a:fillRect l="-39510" t="0" r="-39510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18240375" y="8165445"/>
            <a:ext cx="47625" cy="1092855"/>
            <a:chOff x="0" y="0"/>
            <a:chExt cx="12543" cy="28783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543" cy="287830"/>
            </a:xfrm>
            <a:custGeom>
              <a:avLst/>
              <a:gdLst/>
              <a:ahLst/>
              <a:cxnLst/>
              <a:rect r="r" b="b" t="t" l="l"/>
              <a:pathLst>
                <a:path h="287830" w="12543">
                  <a:moveTo>
                    <a:pt x="0" y="0"/>
                  </a:moveTo>
                  <a:lnTo>
                    <a:pt x="12543" y="0"/>
                  </a:lnTo>
                  <a:lnTo>
                    <a:pt x="12543" y="287830"/>
                  </a:lnTo>
                  <a:lnTo>
                    <a:pt x="0" y="28783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2543" cy="3259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0075622" y="1528223"/>
            <a:ext cx="5040963" cy="2263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99"/>
              </a:lnSpc>
              <a:spcBef>
                <a:spcPct val="0"/>
              </a:spcBef>
            </a:pPr>
            <a:r>
              <a:rPr lang="en-US" sz="6499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RESEARCH AND REFERENCES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075622" y="4188031"/>
            <a:ext cx="6951765" cy="9317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78"/>
              </a:lnSpc>
            </a:pPr>
            <a:r>
              <a:rPr lang="en-US" sz="134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https://www.wikipedia.org </a:t>
            </a:r>
          </a:p>
          <a:p>
            <a:pPr algn="l">
              <a:lnSpc>
                <a:spcPts val="1878"/>
              </a:lnSpc>
            </a:pPr>
            <a:r>
              <a:rPr lang="en-US" sz="134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https://www.geeksforgeeks.org </a:t>
            </a:r>
          </a:p>
          <a:p>
            <a:pPr algn="l">
              <a:lnSpc>
                <a:spcPts val="1878"/>
              </a:lnSpc>
            </a:pPr>
            <a:r>
              <a:rPr lang="en-US" sz="134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https://www.isro.gov.in </a:t>
            </a:r>
          </a:p>
          <a:p>
            <a:pPr algn="l">
              <a:lnSpc>
                <a:spcPts val="1878"/>
              </a:lnSpc>
              <a:spcBef>
                <a:spcPct val="0"/>
              </a:spcBef>
            </a:pPr>
            <a:r>
              <a:rPr lang="en-US" sz="134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https://www.nasa.gov 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111" r="0" b="-9111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8240375" y="8165445"/>
            <a:ext cx="47625" cy="1092855"/>
            <a:chOff x="0" y="0"/>
            <a:chExt cx="12543" cy="28783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543" cy="287830"/>
            </a:xfrm>
            <a:custGeom>
              <a:avLst/>
              <a:gdLst/>
              <a:ahLst/>
              <a:cxnLst/>
              <a:rect r="r" b="b" t="t" l="l"/>
              <a:pathLst>
                <a:path h="287830" w="12543">
                  <a:moveTo>
                    <a:pt x="0" y="0"/>
                  </a:moveTo>
                  <a:lnTo>
                    <a:pt x="12543" y="0"/>
                  </a:lnTo>
                  <a:lnTo>
                    <a:pt x="12543" y="287830"/>
                  </a:lnTo>
                  <a:lnTo>
                    <a:pt x="0" y="28783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12543" cy="3259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9144000" y="2004165"/>
            <a:ext cx="9096375" cy="6278671"/>
            <a:chOff x="0" y="0"/>
            <a:chExt cx="2395753" cy="165364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395753" cy="1653642"/>
            </a:xfrm>
            <a:custGeom>
              <a:avLst/>
              <a:gdLst/>
              <a:ahLst/>
              <a:cxnLst/>
              <a:rect r="r" b="b" t="t" l="l"/>
              <a:pathLst>
                <a:path h="1653642" w="2395753">
                  <a:moveTo>
                    <a:pt x="0" y="0"/>
                  </a:moveTo>
                  <a:lnTo>
                    <a:pt x="2395753" y="0"/>
                  </a:lnTo>
                  <a:lnTo>
                    <a:pt x="2395753" y="1653642"/>
                  </a:lnTo>
                  <a:lnTo>
                    <a:pt x="0" y="1653642"/>
                  </a:lnTo>
                  <a:close/>
                </a:path>
              </a:pathLst>
            </a:custGeom>
            <a:solidFill>
              <a:srgbClr val="FFFFFF">
                <a:alpha val="6667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2395753" cy="16917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9558799" y="2418964"/>
            <a:ext cx="5449073" cy="5449073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3"/>
              <a:stretch>
                <a:fillRect l="-38888" t="0" r="-38888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5319313" y="2418964"/>
            <a:ext cx="2968687" cy="5449073"/>
            <a:chOff x="0" y="0"/>
            <a:chExt cx="442818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42818" cy="812800"/>
            </a:xfrm>
            <a:custGeom>
              <a:avLst/>
              <a:gdLst/>
              <a:ahLst/>
              <a:cxnLst/>
              <a:rect r="r" b="b" t="t" l="l"/>
              <a:pathLst>
                <a:path h="812800" w="442818">
                  <a:moveTo>
                    <a:pt x="0" y="0"/>
                  </a:moveTo>
                  <a:lnTo>
                    <a:pt x="442818" y="0"/>
                  </a:lnTo>
                  <a:lnTo>
                    <a:pt x="442818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4"/>
              <a:stretch>
                <a:fillRect l="-11260" t="0" r="-11260" b="0"/>
              </a:stretch>
            </a:blip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937394" y="3311345"/>
            <a:ext cx="4213259" cy="11111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99"/>
              </a:lnSpc>
              <a:spcBef>
                <a:spcPct val="0"/>
              </a:spcBef>
            </a:pPr>
            <a:r>
              <a:rPr lang="en-US" sz="6499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THANK YOU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37394" y="5240697"/>
            <a:ext cx="6079720" cy="7305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98"/>
              </a:lnSpc>
              <a:spcBef>
                <a:spcPct val="0"/>
              </a:spcBef>
            </a:pPr>
            <a:r>
              <a:rPr lang="en-US" sz="1427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Ashwini is the first model is currently more like a chatbot however in upcoming versionsit will use the advanced Natural Language Processing and Mathematical Calculations to give much more desired results 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DAGXTbK8-Qw</dc:identifier>
  <dcterms:modified xsi:type="dcterms:W3CDTF">2011-08-01T06:04:30Z</dcterms:modified>
  <cp:revision>1</cp:revision>
  <dc:title>Nakshatram Ashwini</dc:title>
</cp:coreProperties>
</file>